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8" r:id="rId5"/>
    <p:sldId id="303" r:id="rId6"/>
    <p:sldId id="275" r:id="rId7"/>
    <p:sldId id="281" r:id="rId8"/>
    <p:sldId id="265" r:id="rId9"/>
    <p:sldId id="283" r:id="rId10"/>
    <p:sldId id="285" r:id="rId11"/>
    <p:sldId id="286" r:id="rId12"/>
    <p:sldId id="269" r:id="rId13"/>
    <p:sldId id="288" r:id="rId14"/>
    <p:sldId id="292" r:id="rId15"/>
    <p:sldId id="289" r:id="rId16"/>
    <p:sldId id="291" r:id="rId17"/>
    <p:sldId id="309" r:id="rId18"/>
    <p:sldId id="310" r:id="rId19"/>
    <p:sldId id="294" r:id="rId20"/>
    <p:sldId id="313" r:id="rId21"/>
    <p:sldId id="297" r:id="rId22"/>
    <p:sldId id="298" r:id="rId23"/>
    <p:sldId id="274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101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63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69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87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35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94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79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50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06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8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89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DE0C-6A69-49D4-B0FE-C9216B94A476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22F89-D4BE-48B5-AAAC-F16F4FA445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39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mailto:liliana.arroyo@esade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geni.us/wuCSvA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bes.com/sites/luisakroll/2018/03/06/forbes-billionaires-2018-meet-the-richest-people-on-the-planet/#cddc4716523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iliana.arroyo@esade.edu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iliana.arroyo@esade.edu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mailto:liliana.arroyo@esad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iliana.arroyo@esade.ed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7200" b="1" dirty="0" smtClean="0">
                <a:solidFill>
                  <a:schemeClr val="accent4"/>
                </a:solidFill>
              </a:rPr>
              <a:t>El futur del treball</a:t>
            </a:r>
            <a:endParaRPr lang="ca-ES" sz="7200" b="1" dirty="0">
              <a:solidFill>
                <a:schemeClr val="accent4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2433" y="3992691"/>
            <a:ext cx="7758260" cy="748991"/>
          </a:xfrm>
        </p:spPr>
        <p:txBody>
          <a:bodyPr>
            <a:normAutofit/>
          </a:bodyPr>
          <a:lstStyle/>
          <a:p>
            <a:r>
              <a:rPr lang="ca-ES" sz="1800" i="1" dirty="0" smtClean="0"/>
              <a:t>Indústries Competitives: Una transició justa que aporti valor social</a:t>
            </a:r>
          </a:p>
          <a:p>
            <a:r>
              <a:rPr lang="ca-ES" sz="1800" dirty="0" smtClean="0"/>
              <a:t>21/10/2019</a:t>
            </a:r>
          </a:p>
          <a:p>
            <a:endParaRPr lang="ca-ES" sz="1800" dirty="0" smtClean="0"/>
          </a:p>
          <a:p>
            <a:endParaRPr lang="ca-ES" sz="1800" dirty="0" smtClean="0"/>
          </a:p>
          <a:p>
            <a:endParaRPr lang="ca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t="22785" r="23701" b="21145"/>
          <a:stretch/>
        </p:blipFill>
        <p:spPr>
          <a:xfrm>
            <a:off x="3883843" y="518474"/>
            <a:ext cx="2017336" cy="1442301"/>
          </a:xfrm>
          <a:prstGeom prst="rect">
            <a:avLst/>
          </a:prstGeom>
        </p:spPr>
      </p:pic>
      <p:pic>
        <p:nvPicPr>
          <p:cNvPr id="1026" name="Picture 2" descr="https://lh4.googleusercontent.com/Q1YLoDefFp5uGVeIgqV6IFfrzwh1ccp4wjRWcjTU2fTu8fCiNEKufnOiR6Op0vXSIFkzUAkrL2zDUVlGRNjyMZPD89udXt2E4AGNjgGo3WAadkvMDG6PMALAz9mX6wZuswFav2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72" y="553824"/>
            <a:ext cx="129091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518528" y="6504495"/>
            <a:ext cx="7154944" cy="353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Liliana Arroyo Moliner, PhD   |  </a:t>
            </a:r>
            <a:r>
              <a:rPr lang="es-ES" sz="1800" dirty="0" smtClean="0">
                <a:hlinkClick r:id="rId4"/>
              </a:rPr>
              <a:t>liliana.arroyo@esade.edu</a:t>
            </a:r>
            <a:r>
              <a:rPr lang="es-ES" sz="1800" dirty="0" smtClean="0"/>
              <a:t> | @</a:t>
            </a:r>
            <a:r>
              <a:rPr lang="es-ES" sz="1800" dirty="0" err="1" smtClean="0"/>
              <a:t>Liliana_ArroyoM</a:t>
            </a:r>
            <a:r>
              <a:rPr lang="es-ES" sz="1800" dirty="0" smtClean="0"/>
              <a:t> </a:t>
            </a:r>
            <a:endParaRPr lang="es-ES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5021564"/>
            <a:ext cx="17430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#2 </a:t>
            </a:r>
            <a:r>
              <a:rPr lang="ca-ES" b="1" dirty="0" err="1" smtClean="0">
                <a:solidFill>
                  <a:schemeClr val="accent4"/>
                </a:solidFill>
              </a:rPr>
              <a:t>Pixelació</a:t>
            </a:r>
            <a:r>
              <a:rPr lang="ca-ES" b="1" dirty="0" smtClean="0">
                <a:solidFill>
                  <a:schemeClr val="accent4"/>
                </a:solidFill>
              </a:rPr>
              <a:t> de l’itinerari professional</a:t>
            </a:r>
            <a:endParaRPr lang="ca-ES" b="1" dirty="0">
              <a:solidFill>
                <a:schemeClr val="accent4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36405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#3 La precarització dels salaris</a:t>
            </a:r>
            <a:endParaRPr lang="ca-ES" b="1" dirty="0">
              <a:solidFill>
                <a:schemeClr val="accent4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6" y="1614662"/>
            <a:ext cx="5599647" cy="45939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964474" y="3000021"/>
            <a:ext cx="3487662" cy="10215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a-ES" dirty="0" smtClean="0"/>
              <a:t>Salari mitjà a Espanya: 1800€/mes</a:t>
            </a:r>
          </a:p>
          <a:p>
            <a:endParaRPr lang="ca-ES" dirty="0" smtClean="0"/>
          </a:p>
          <a:p>
            <a:r>
              <a:rPr lang="ca-ES" dirty="0" smtClean="0"/>
              <a:t>1/3 no arriba als 1200€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348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#4 Noves classes socials</a:t>
            </a:r>
            <a:endParaRPr lang="ca-ES" dirty="0"/>
          </a:p>
        </p:txBody>
      </p:sp>
      <p:sp>
        <p:nvSpPr>
          <p:cNvPr id="5" name="Rectángulo 4"/>
          <p:cNvSpPr/>
          <p:nvPr/>
        </p:nvSpPr>
        <p:spPr>
          <a:xfrm>
            <a:off x="1768311" y="5224691"/>
            <a:ext cx="4327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“2050 – useless class”</a:t>
            </a:r>
          </a:p>
          <a:p>
            <a:r>
              <a:rPr lang="en-US" sz="1200" dirty="0" smtClean="0">
                <a:hlinkClick r:id="rId2"/>
              </a:rPr>
              <a:t>Homo Deus: A brief history of tomorrow</a:t>
            </a:r>
            <a:r>
              <a:rPr lang="en-US" sz="1200" i="1" dirty="0" smtClean="0"/>
              <a:t>, de Yuval Noah Harari.</a:t>
            </a:r>
            <a:endParaRPr lang="es-ES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257800" cy="3154680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83" y="1559146"/>
            <a:ext cx="27817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#5 La </a:t>
            </a:r>
            <a:r>
              <a:rPr lang="ca-ES" b="1" dirty="0" err="1" smtClean="0">
                <a:solidFill>
                  <a:schemeClr val="accent4"/>
                </a:solidFill>
              </a:rPr>
              <a:t>plataformització</a:t>
            </a:r>
            <a:r>
              <a:rPr lang="ca-ES" b="1" dirty="0" smtClean="0">
                <a:solidFill>
                  <a:schemeClr val="accent4"/>
                </a:solidFill>
              </a:rPr>
              <a:t> del treball</a:t>
            </a:r>
            <a:endParaRPr lang="ca-ES" dirty="0"/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2" y="1835051"/>
            <a:ext cx="3441197" cy="43513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19" y="3101788"/>
            <a:ext cx="6303982" cy="19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#5 La </a:t>
            </a:r>
            <a:r>
              <a:rPr lang="ca-ES" b="1" dirty="0" err="1" smtClean="0">
                <a:solidFill>
                  <a:schemeClr val="accent4"/>
                </a:solidFill>
              </a:rPr>
              <a:t>plataformització</a:t>
            </a:r>
            <a:r>
              <a:rPr lang="ca-ES" b="1" dirty="0" smtClean="0">
                <a:solidFill>
                  <a:schemeClr val="accent4"/>
                </a:solidFill>
              </a:rPr>
              <a:t> del treball</a:t>
            </a:r>
            <a:endParaRPr lang="ca-ES" dirty="0"/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2" y="1835051"/>
            <a:ext cx="3441197" cy="4351338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5203595" y="1511388"/>
            <a:ext cx="6741121" cy="5030587"/>
            <a:chOff x="5203595" y="1681723"/>
            <a:chExt cx="6741121" cy="503058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3595" y="1681723"/>
              <a:ext cx="6741121" cy="5030587"/>
            </a:xfrm>
            <a:prstGeom prst="rect">
              <a:avLst/>
            </a:prstGeom>
          </p:spPr>
        </p:pic>
        <p:sp>
          <p:nvSpPr>
            <p:cNvPr id="5" name="Rectángulo redondeado 4"/>
            <p:cNvSpPr/>
            <p:nvPr/>
          </p:nvSpPr>
          <p:spPr>
            <a:xfrm>
              <a:off x="5429839" y="2950590"/>
              <a:ext cx="6331463" cy="59388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366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#5 La </a:t>
            </a:r>
            <a:r>
              <a:rPr lang="ca-ES" b="1" dirty="0" err="1" smtClean="0">
                <a:solidFill>
                  <a:schemeClr val="accent4"/>
                </a:solidFill>
              </a:rPr>
              <a:t>plataformització</a:t>
            </a:r>
            <a:r>
              <a:rPr lang="ca-ES" b="1" dirty="0" smtClean="0">
                <a:solidFill>
                  <a:schemeClr val="accent4"/>
                </a:solidFill>
              </a:rPr>
              <a:t> del treball</a:t>
            </a:r>
            <a:endParaRPr lang="ca-ES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24534" cy="405993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106186" y="6550223"/>
            <a:ext cx="7085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https://cotec.es/primer-estudio-sobre-el-impacto-de-las-plataformas-digitales-en-espana/</a:t>
            </a:r>
          </a:p>
        </p:txBody>
      </p:sp>
    </p:spTree>
    <p:extLst>
      <p:ext uri="{BB962C8B-B14F-4D97-AF65-F5344CB8AC3E}">
        <p14:creationId xmlns:p14="http://schemas.microsoft.com/office/powerpoint/2010/main" val="38009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7" y="489422"/>
            <a:ext cx="7390487" cy="43513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850" y="2960721"/>
            <a:ext cx="5980374" cy="32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#6 La creació de “</a:t>
            </a:r>
            <a:r>
              <a:rPr lang="ca-ES" b="1" dirty="0" err="1" smtClean="0">
                <a:solidFill>
                  <a:schemeClr val="accent4"/>
                </a:solidFill>
              </a:rPr>
              <a:t>neo</a:t>
            </a:r>
            <a:r>
              <a:rPr lang="ca-ES" b="1" dirty="0" smtClean="0">
                <a:solidFill>
                  <a:schemeClr val="accent4"/>
                </a:solidFill>
              </a:rPr>
              <a:t>-gremis”?</a:t>
            </a:r>
            <a:endParaRPr lang="ca-ES" dirty="0"/>
          </a:p>
        </p:txBody>
      </p:sp>
      <p:sp>
        <p:nvSpPr>
          <p:cNvPr id="4" name="Rectángulo 3"/>
          <p:cNvSpPr/>
          <p:nvPr/>
        </p:nvSpPr>
        <p:spPr>
          <a:xfrm>
            <a:off x="5106186" y="6550223"/>
            <a:ext cx="7085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400" dirty="0"/>
              <a:t>https://cotec.es/primer-estudio-sobre-el-impacto-de-las-plataformas-digitales-en-espana/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22" y="2063948"/>
            <a:ext cx="7185465" cy="33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#7 La redistribució de la riquesa</a:t>
            </a:r>
            <a:endParaRPr lang="ca-ES" b="1" dirty="0">
              <a:solidFill>
                <a:schemeClr val="accent4"/>
              </a:solidFill>
            </a:endParaRP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3691" r="5243" b="15170"/>
          <a:stretch/>
        </p:blipFill>
        <p:spPr>
          <a:xfrm>
            <a:off x="309427" y="2343526"/>
            <a:ext cx="6333419" cy="2812605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88" y="2114710"/>
            <a:ext cx="4506012" cy="23560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463617" y="4917795"/>
            <a:ext cx="38901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/>
              <a:t>https://www.nytimes.com/interactive/2019/10/06/opinion/income-tax-rate-wealthy.html</a:t>
            </a:r>
          </a:p>
        </p:txBody>
      </p:sp>
    </p:spTree>
    <p:extLst>
      <p:ext uri="{BB962C8B-B14F-4D97-AF65-F5344CB8AC3E}">
        <p14:creationId xmlns:p14="http://schemas.microsoft.com/office/powerpoint/2010/main" val="21116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#7 La </a:t>
            </a:r>
            <a:r>
              <a:rPr lang="ca-ES" b="1" strike="sngStrike" dirty="0" smtClean="0">
                <a:solidFill>
                  <a:schemeClr val="accent4"/>
                </a:solidFill>
              </a:rPr>
              <a:t>redistribució</a:t>
            </a:r>
            <a:r>
              <a:rPr lang="ca-ES" b="1" dirty="0" smtClean="0">
                <a:solidFill>
                  <a:schemeClr val="accent4"/>
                </a:solidFill>
              </a:rPr>
              <a:t> concentració de la riquesa</a:t>
            </a:r>
            <a:endParaRPr lang="ca-ES" b="1" dirty="0">
              <a:solidFill>
                <a:schemeClr val="accent4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6" y="2003403"/>
            <a:ext cx="6100806" cy="2851193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41" y="2730921"/>
            <a:ext cx="5552700" cy="385289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786483" y="6168466"/>
            <a:ext cx="1664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hlinkClick r:id="rId4"/>
              </a:rPr>
              <a:t>2018 Forbes ranking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620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9365" y="1122363"/>
            <a:ext cx="11755225" cy="2387600"/>
          </a:xfrm>
        </p:spPr>
        <p:txBody>
          <a:bodyPr>
            <a:normAutofit/>
          </a:bodyPr>
          <a:lstStyle/>
          <a:p>
            <a:r>
              <a:rPr lang="ca-ES" sz="7200" b="1" dirty="0" smtClean="0">
                <a:solidFill>
                  <a:schemeClr val="accent4"/>
                </a:solidFill>
              </a:rPr>
              <a:t>El(s) futur(s) del(s) treball(s)</a:t>
            </a:r>
            <a:endParaRPr lang="ca-ES" sz="7200" b="1" dirty="0">
              <a:solidFill>
                <a:schemeClr val="accent4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2433" y="3992691"/>
            <a:ext cx="7758260" cy="748991"/>
          </a:xfrm>
        </p:spPr>
        <p:txBody>
          <a:bodyPr>
            <a:normAutofit/>
          </a:bodyPr>
          <a:lstStyle/>
          <a:p>
            <a:r>
              <a:rPr lang="ca-ES" sz="1800" i="1" dirty="0" smtClean="0"/>
              <a:t>Indústries Competitives: Una transició justa que aporti valor social</a:t>
            </a:r>
          </a:p>
          <a:p>
            <a:r>
              <a:rPr lang="ca-ES" sz="1800" dirty="0" smtClean="0"/>
              <a:t>21/10/2019</a:t>
            </a:r>
          </a:p>
          <a:p>
            <a:endParaRPr lang="ca-ES" sz="1800" dirty="0" smtClean="0"/>
          </a:p>
          <a:p>
            <a:endParaRPr lang="ca-ES" sz="1800" dirty="0" smtClean="0"/>
          </a:p>
          <a:p>
            <a:endParaRPr lang="ca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t="22785" r="23701" b="21145"/>
          <a:stretch/>
        </p:blipFill>
        <p:spPr>
          <a:xfrm>
            <a:off x="3883843" y="518474"/>
            <a:ext cx="2017336" cy="1442301"/>
          </a:xfrm>
          <a:prstGeom prst="rect">
            <a:avLst/>
          </a:prstGeom>
        </p:spPr>
      </p:pic>
      <p:pic>
        <p:nvPicPr>
          <p:cNvPr id="1026" name="Picture 2" descr="https://lh4.googleusercontent.com/Q1YLoDefFp5uGVeIgqV6IFfrzwh1ccp4wjRWcjTU2fTu8fCiNEKufnOiR6Op0vXSIFkzUAkrL2zDUVlGRNjyMZPD89udXt2E4AGNjgGo3WAadkvMDG6PMALAz9mX6wZuswFav2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72" y="553824"/>
            <a:ext cx="129091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5021564"/>
            <a:ext cx="1743075" cy="1009650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2689782" y="6504495"/>
            <a:ext cx="7154944" cy="353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Liliana Arroyo Moliner, PhD   |  </a:t>
            </a:r>
            <a:r>
              <a:rPr lang="es-ES" sz="1800" dirty="0" smtClean="0">
                <a:hlinkClick r:id="rId5"/>
              </a:rPr>
              <a:t>liliana.arroyo@esade.edu</a:t>
            </a:r>
            <a:r>
              <a:rPr lang="es-ES" sz="1800" dirty="0" smtClean="0"/>
              <a:t> | @</a:t>
            </a:r>
            <a:r>
              <a:rPr lang="es-ES" sz="1800" dirty="0" err="1" smtClean="0"/>
              <a:t>Liliana_ArroyoM</a:t>
            </a:r>
            <a:r>
              <a:rPr lang="es-ES" sz="1800" dirty="0" smtClean="0"/>
              <a:t>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567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35920" b="28215"/>
          <a:stretch/>
        </p:blipFill>
        <p:spPr>
          <a:xfrm>
            <a:off x="0" y="1960775"/>
            <a:ext cx="12196394" cy="28940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#8 Noves habilitats</a:t>
            </a:r>
            <a:endParaRPr lang="ca-ES" b="1" dirty="0">
              <a:solidFill>
                <a:schemeClr val="accent4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94" y="2613392"/>
            <a:ext cx="12192000" cy="1631216"/>
          </a:xfrm>
          <a:prstGeom prst="rect">
            <a:avLst/>
          </a:prstGeom>
          <a:solidFill>
            <a:srgbClr val="F8F8F8">
              <a:alpha val="94902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ca-ES" sz="3200" dirty="0" smtClean="0">
              <a:solidFill>
                <a:srgbClr val="002060"/>
              </a:solidFill>
            </a:endParaRPr>
          </a:p>
          <a:p>
            <a:pPr algn="ctr"/>
            <a:r>
              <a:rPr lang="ca-ES" sz="3600" b="1" dirty="0" smtClean="0">
                <a:solidFill>
                  <a:srgbClr val="C00000"/>
                </a:solidFill>
              </a:rPr>
              <a:t>SER. CREAR. QÜESTIONAR. CUIDAR</a:t>
            </a:r>
          </a:p>
          <a:p>
            <a:pPr algn="ctr"/>
            <a:endParaRPr lang="ca-E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I per tant…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46325"/>
            <a:ext cx="10515600" cy="4351338"/>
          </a:xfrm>
        </p:spPr>
        <p:txBody>
          <a:bodyPr/>
          <a:lstStyle/>
          <a:p>
            <a:r>
              <a:rPr lang="ca-ES" dirty="0" smtClean="0"/>
              <a:t>El concepte de </a:t>
            </a:r>
            <a:r>
              <a:rPr lang="ca-ES" b="1" dirty="0" smtClean="0"/>
              <a:t>treball està canviant</a:t>
            </a:r>
          </a:p>
          <a:p>
            <a:r>
              <a:rPr lang="ca-ES" dirty="0" smtClean="0"/>
              <a:t>El </a:t>
            </a:r>
            <a:r>
              <a:rPr lang="ca-ES" b="1" dirty="0" smtClean="0"/>
              <a:t>contracte social és caduc</a:t>
            </a:r>
            <a:r>
              <a:rPr lang="ca-ES" dirty="0" smtClean="0"/>
              <a:t>, necessitem crear-ne un de nou</a:t>
            </a:r>
          </a:p>
          <a:p>
            <a:r>
              <a:rPr lang="ca-ES" dirty="0" smtClean="0"/>
              <a:t>Necessitem repensar les </a:t>
            </a:r>
            <a:r>
              <a:rPr lang="ca-ES" b="1" dirty="0" smtClean="0"/>
              <a:t>proteccions pel fet de </a:t>
            </a:r>
            <a:r>
              <a:rPr lang="ca-ES" b="1" i="1" dirty="0" smtClean="0"/>
              <a:t>ser</a:t>
            </a:r>
            <a:r>
              <a:rPr lang="ca-ES" b="1" dirty="0" smtClean="0"/>
              <a:t> </a:t>
            </a:r>
            <a:r>
              <a:rPr lang="ca-ES" dirty="0" smtClean="0"/>
              <a:t>i no per </a:t>
            </a:r>
            <a:r>
              <a:rPr lang="ca-ES" i="1" dirty="0" smtClean="0"/>
              <a:t>fer</a:t>
            </a:r>
            <a:endParaRPr lang="ca-ES" i="1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642"/>
          <a:stretch/>
        </p:blipFill>
        <p:spPr>
          <a:xfrm>
            <a:off x="3263059" y="3459373"/>
            <a:ext cx="561209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Com serà el futur?</a:t>
            </a:r>
            <a:endParaRPr lang="ca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72" y="1690688"/>
            <a:ext cx="5975455" cy="4486275"/>
          </a:xfr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518528" y="6504495"/>
            <a:ext cx="7154944" cy="353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Liliana Arroyo Moliner, PhD   |  </a:t>
            </a:r>
            <a:r>
              <a:rPr lang="es-ES" sz="1800" dirty="0" smtClean="0">
                <a:hlinkClick r:id="rId3"/>
              </a:rPr>
              <a:t>liliana.arroyo@esade.edu</a:t>
            </a:r>
            <a:r>
              <a:rPr lang="es-ES" sz="1800" dirty="0" smtClean="0"/>
              <a:t> | @</a:t>
            </a:r>
            <a:r>
              <a:rPr lang="es-ES" sz="1800" dirty="0" err="1" smtClean="0"/>
              <a:t>Liliana_ArroyoM</a:t>
            </a:r>
            <a:r>
              <a:rPr lang="es-ES" sz="1800" dirty="0" smtClean="0"/>
              <a:t>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929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7200" b="1" dirty="0" err="1" smtClean="0">
                <a:solidFill>
                  <a:schemeClr val="accent4"/>
                </a:solidFill>
              </a:rPr>
              <a:t>Moltes</a:t>
            </a:r>
            <a:r>
              <a:rPr lang="es-ES" sz="7200" b="1" dirty="0" smtClean="0">
                <a:solidFill>
                  <a:schemeClr val="accent4"/>
                </a:solidFill>
              </a:rPr>
              <a:t> </a:t>
            </a:r>
            <a:r>
              <a:rPr lang="es-ES" sz="7200" b="1" dirty="0" err="1" smtClean="0">
                <a:solidFill>
                  <a:schemeClr val="accent4"/>
                </a:solidFill>
              </a:rPr>
              <a:t>gràcies</a:t>
            </a:r>
            <a:r>
              <a:rPr lang="es-ES" sz="7200" b="1" dirty="0" smtClean="0">
                <a:solidFill>
                  <a:schemeClr val="accent4"/>
                </a:solidFill>
              </a:rPr>
              <a:t>!!</a:t>
            </a:r>
            <a:endParaRPr lang="es-ES" sz="7200" b="1" dirty="0">
              <a:solidFill>
                <a:schemeClr val="accent4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2433" y="3992691"/>
            <a:ext cx="7758260" cy="748991"/>
          </a:xfrm>
        </p:spPr>
        <p:txBody>
          <a:bodyPr>
            <a:normAutofit/>
          </a:bodyPr>
          <a:lstStyle/>
          <a:p>
            <a:r>
              <a:rPr lang="es-ES" sz="1800" i="1" dirty="0" err="1" smtClean="0"/>
              <a:t>Indústries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Competitives</a:t>
            </a:r>
            <a:r>
              <a:rPr lang="es-ES" sz="1800" i="1" dirty="0" smtClean="0"/>
              <a:t>: Una </a:t>
            </a:r>
            <a:r>
              <a:rPr lang="es-ES" sz="1800" i="1" dirty="0" err="1" smtClean="0"/>
              <a:t>transició</a:t>
            </a:r>
            <a:r>
              <a:rPr lang="es-ES" sz="1800" i="1" dirty="0" smtClean="0"/>
              <a:t> justa que </a:t>
            </a:r>
            <a:r>
              <a:rPr lang="es-ES" sz="1800" i="1" dirty="0" err="1" smtClean="0"/>
              <a:t>aporti</a:t>
            </a:r>
            <a:r>
              <a:rPr lang="es-ES" sz="1800" i="1" dirty="0" smtClean="0"/>
              <a:t> valor social</a:t>
            </a:r>
          </a:p>
          <a:p>
            <a:r>
              <a:rPr lang="es-ES" sz="1800" dirty="0" smtClean="0"/>
              <a:t>21/10/2019</a:t>
            </a:r>
          </a:p>
          <a:p>
            <a:endParaRPr lang="es-ES" sz="1800" dirty="0"/>
          </a:p>
          <a:p>
            <a:endParaRPr lang="es-ES" sz="1800" dirty="0" smtClean="0"/>
          </a:p>
          <a:p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2" t="22785" r="23701" b="21145"/>
          <a:stretch/>
        </p:blipFill>
        <p:spPr>
          <a:xfrm>
            <a:off x="3883843" y="518474"/>
            <a:ext cx="2017336" cy="1442301"/>
          </a:xfrm>
          <a:prstGeom prst="rect">
            <a:avLst/>
          </a:prstGeom>
        </p:spPr>
      </p:pic>
      <p:pic>
        <p:nvPicPr>
          <p:cNvPr id="1026" name="Picture 2" descr="https://lh4.googleusercontent.com/Q1YLoDefFp5uGVeIgqV6IFfrzwh1ccp4wjRWcjTU2fTu8fCiNEKufnOiR6Op0vXSIFkzUAkrL2zDUVlGRNjyMZPD89udXt2E4AGNjgGo3WAadkvMDG6PMALAz9mX6wZuswFav2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72" y="553824"/>
            <a:ext cx="129091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518528" y="6504495"/>
            <a:ext cx="7154944" cy="353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Liliana Arroyo Moliner, PhD   |  </a:t>
            </a:r>
            <a:r>
              <a:rPr lang="es-ES" sz="1800" dirty="0" smtClean="0">
                <a:hlinkClick r:id="rId4"/>
              </a:rPr>
              <a:t>liliana.arroyo@esade.edu</a:t>
            </a:r>
            <a:r>
              <a:rPr lang="es-ES" sz="1800" dirty="0" smtClean="0"/>
              <a:t> | @</a:t>
            </a:r>
            <a:r>
              <a:rPr lang="es-ES" sz="1800" dirty="0" err="1" smtClean="0"/>
              <a:t>Liliana_ArroyoM</a:t>
            </a:r>
            <a:r>
              <a:rPr lang="es-ES" sz="1800" dirty="0" smtClean="0"/>
              <a:t> </a:t>
            </a:r>
            <a:endParaRPr lang="es-ES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5021564"/>
            <a:ext cx="17430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37" y="159328"/>
            <a:ext cx="2047973" cy="2111972"/>
          </a:xfrm>
        </p:spPr>
      </p:pic>
      <p:pic>
        <p:nvPicPr>
          <p:cNvPr id="4" name="Picture 2" descr="http://img.timeinc.net/time/magazine/archive/covers/1983/1101830530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1" y="748845"/>
            <a:ext cx="4068545" cy="53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37" y="2368561"/>
            <a:ext cx="2047973" cy="2111972"/>
          </a:xfrm>
          <a:prstGeom prst="rect">
            <a:avLst/>
          </a:prstGeom>
        </p:spPr>
      </p:pic>
      <p:pic>
        <p:nvPicPr>
          <p:cNvPr id="9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37" y="4577794"/>
            <a:ext cx="2047973" cy="21119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248" y="-4453"/>
            <a:ext cx="515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I els joves?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4800" i="1" dirty="0" smtClean="0"/>
              <a:t>De gran vull ser </a:t>
            </a:r>
            <a:r>
              <a:rPr lang="ca-ES" sz="4800" i="1" dirty="0" err="1" smtClean="0"/>
              <a:t>Youtuber</a:t>
            </a:r>
            <a:r>
              <a:rPr lang="ca-ES" sz="4800" i="1" dirty="0" smtClean="0"/>
              <a:t>/</a:t>
            </a:r>
            <a:r>
              <a:rPr lang="ca-ES" sz="4800" i="1" dirty="0" err="1" smtClean="0"/>
              <a:t>instagrammer</a:t>
            </a:r>
            <a:r>
              <a:rPr lang="ca-ES" sz="4800" i="1" dirty="0" smtClean="0"/>
              <a:t>…</a:t>
            </a:r>
            <a:br>
              <a:rPr lang="ca-ES" sz="4800" i="1" dirty="0" smtClean="0"/>
            </a:br>
            <a:r>
              <a:rPr lang="ca-ES" sz="4800" dirty="0" smtClean="0"/>
              <a:t/>
            </a:r>
            <a:br>
              <a:rPr lang="ca-ES" sz="4800" dirty="0" smtClean="0"/>
            </a:br>
            <a:r>
              <a:rPr lang="ca-ES" sz="23900" b="1" dirty="0" smtClean="0"/>
              <a:t>25%</a:t>
            </a:r>
            <a:endParaRPr lang="ca-ES" sz="23900" b="1" dirty="0"/>
          </a:p>
        </p:txBody>
      </p:sp>
    </p:spTree>
    <p:extLst>
      <p:ext uri="{BB962C8B-B14F-4D97-AF65-F5344CB8AC3E}">
        <p14:creationId xmlns:p14="http://schemas.microsoft.com/office/powerpoint/2010/main" val="24026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I els joves?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a-ES" sz="23900" b="1" dirty="0" smtClean="0"/>
              <a:t>60%</a:t>
            </a:r>
          </a:p>
          <a:p>
            <a:pPr marL="0" indent="0" algn="ctr">
              <a:buNone/>
            </a:pPr>
            <a:r>
              <a:rPr lang="ca-ES" sz="4000" i="1" dirty="0" smtClean="0"/>
              <a:t>Dels alumnes de primària treballaran en feines que encara no existeixen</a:t>
            </a:r>
            <a:endParaRPr lang="ca-ES" sz="6600" b="1" dirty="0"/>
          </a:p>
        </p:txBody>
      </p:sp>
    </p:spTree>
    <p:extLst>
      <p:ext uri="{BB962C8B-B14F-4D97-AF65-F5344CB8AC3E}">
        <p14:creationId xmlns:p14="http://schemas.microsoft.com/office/powerpoint/2010/main" val="13286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9365" y="1122363"/>
            <a:ext cx="11755225" cy="2387600"/>
          </a:xfrm>
        </p:spPr>
        <p:txBody>
          <a:bodyPr>
            <a:normAutofit/>
          </a:bodyPr>
          <a:lstStyle/>
          <a:p>
            <a:r>
              <a:rPr lang="ca-ES" sz="7200" b="1" dirty="0" smtClean="0">
                <a:solidFill>
                  <a:schemeClr val="accent4"/>
                </a:solidFill>
              </a:rPr>
              <a:t>Què ens diuen les </a:t>
            </a:r>
            <a:r>
              <a:rPr lang="ca-ES" sz="7200" b="1" dirty="0" err="1" smtClean="0">
                <a:solidFill>
                  <a:schemeClr val="accent4"/>
                </a:solidFill>
              </a:rPr>
              <a:t>tendènces</a:t>
            </a:r>
            <a:r>
              <a:rPr lang="ca-ES" sz="7200" b="1" dirty="0" smtClean="0">
                <a:solidFill>
                  <a:schemeClr val="accent4"/>
                </a:solidFill>
              </a:rPr>
              <a:t> actuals? 8 apunts</a:t>
            </a:r>
            <a:endParaRPr lang="ca-ES" sz="7200" b="1" dirty="0">
              <a:solidFill>
                <a:schemeClr val="accent4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689782" y="6504495"/>
            <a:ext cx="7154944" cy="353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Liliana Arroyo Moliner, PhD   |  </a:t>
            </a:r>
            <a:r>
              <a:rPr lang="es-ES" sz="1800" dirty="0" smtClean="0">
                <a:hlinkClick r:id="rId2"/>
              </a:rPr>
              <a:t>liliana.arroyo@esade.edu</a:t>
            </a:r>
            <a:r>
              <a:rPr lang="es-ES" sz="1800" dirty="0" smtClean="0"/>
              <a:t> | @</a:t>
            </a:r>
            <a:r>
              <a:rPr lang="es-ES" sz="1800" dirty="0" err="1" smtClean="0"/>
              <a:t>Liliana_ArroyoM</a:t>
            </a:r>
            <a:r>
              <a:rPr lang="es-ES" sz="1800" dirty="0" smtClean="0"/>
              <a:t>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3766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#1 Inestabilitat i temporalitat</a:t>
            </a:r>
            <a:endParaRPr lang="ca-ES" b="1" dirty="0">
              <a:solidFill>
                <a:schemeClr val="accent4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908" y="2004449"/>
            <a:ext cx="5612091" cy="48535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08" y="1423814"/>
            <a:ext cx="5612092" cy="55330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33764" y="2004077"/>
            <a:ext cx="41033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Contractes signats a Barcelona l’any 2018:</a:t>
            </a:r>
          </a:p>
          <a:p>
            <a:endParaRPr lang="ca-ES" dirty="0" smtClean="0"/>
          </a:p>
          <a:p>
            <a:r>
              <a:rPr lang="ca-ES" sz="4400" b="1" dirty="0" smtClean="0"/>
              <a:t>48% </a:t>
            </a:r>
            <a:r>
              <a:rPr lang="ca-ES" dirty="0" smtClean="0"/>
              <a:t>inferiors a un mes</a:t>
            </a:r>
            <a:endParaRPr lang="ca-ES" dirty="0" smtClean="0"/>
          </a:p>
        </p:txBody>
      </p:sp>
      <p:sp>
        <p:nvSpPr>
          <p:cNvPr id="10" name="Rectángulo 9"/>
          <p:cNvSpPr/>
          <p:nvPr/>
        </p:nvSpPr>
        <p:spPr>
          <a:xfrm>
            <a:off x="2343597" y="3938627"/>
            <a:ext cx="2724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400" dirty="0" smtClean="0"/>
              <a:t>	</a:t>
            </a:r>
            <a:r>
              <a:rPr lang="ca-ES" sz="4400" b="1" dirty="0" smtClean="0"/>
              <a:t>25% </a:t>
            </a:r>
          </a:p>
          <a:p>
            <a:r>
              <a:rPr lang="ca-ES" dirty="0" smtClean="0"/>
              <a:t>de menys d’una setmana</a:t>
            </a:r>
            <a:br>
              <a:rPr lang="ca-ES" dirty="0" smtClean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21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En comparació amb els veïns?</a:t>
            </a:r>
            <a:endParaRPr lang="ca-ES" b="1" dirty="0"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353"/>
          <a:stretch/>
        </p:blipFill>
        <p:spPr>
          <a:xfrm>
            <a:off x="75415" y="2149311"/>
            <a:ext cx="12026938" cy="43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/>
                </a:solidFill>
              </a:rPr>
              <a:t>#2 </a:t>
            </a:r>
            <a:r>
              <a:rPr lang="ca-ES" b="1" dirty="0" err="1" smtClean="0">
                <a:solidFill>
                  <a:schemeClr val="accent4"/>
                </a:solidFill>
              </a:rPr>
              <a:t>Pixelació</a:t>
            </a:r>
            <a:r>
              <a:rPr lang="ca-ES" b="1" dirty="0" smtClean="0">
                <a:solidFill>
                  <a:schemeClr val="accent4"/>
                </a:solidFill>
              </a:rPr>
              <a:t> de l’itinerari professional</a:t>
            </a:r>
            <a:endParaRPr lang="ca-ES" b="1" dirty="0">
              <a:solidFill>
                <a:schemeClr val="accent4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14" y="1825625"/>
            <a:ext cx="7690371" cy="4351338"/>
          </a:xfrm>
        </p:spPr>
      </p:pic>
    </p:spTree>
    <p:extLst>
      <p:ext uri="{BB962C8B-B14F-4D97-AF65-F5344CB8AC3E}">
        <p14:creationId xmlns:p14="http://schemas.microsoft.com/office/powerpoint/2010/main" val="36240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320</Words>
  <Application>Microsoft Office PowerPoint</Application>
  <PresentationFormat>Personalizado</PresentationFormat>
  <Paragraphs>57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El futur del treball</vt:lpstr>
      <vt:lpstr>El(s) futur(s) del(s) treball(s)</vt:lpstr>
      <vt:lpstr>Presentación de PowerPoint</vt:lpstr>
      <vt:lpstr>I els joves?</vt:lpstr>
      <vt:lpstr>I els joves?</vt:lpstr>
      <vt:lpstr>Què ens diuen les tendènces actuals? 8 apunts</vt:lpstr>
      <vt:lpstr>#1 Inestabilitat i temporalitat</vt:lpstr>
      <vt:lpstr>En comparació amb els veïns?</vt:lpstr>
      <vt:lpstr>#2 Pixelació de l’itinerari professional</vt:lpstr>
      <vt:lpstr>#2 Pixelació de l’itinerari professional</vt:lpstr>
      <vt:lpstr>#3 La precarització dels salaris</vt:lpstr>
      <vt:lpstr>#4 Noves classes socials</vt:lpstr>
      <vt:lpstr>#5 La plataformització del treball</vt:lpstr>
      <vt:lpstr>#5 La plataformització del treball</vt:lpstr>
      <vt:lpstr>#5 La plataformització del treball</vt:lpstr>
      <vt:lpstr>Presentación de PowerPoint</vt:lpstr>
      <vt:lpstr>#6 La creació de “neo-gremis”?</vt:lpstr>
      <vt:lpstr>#7 La redistribució de la riquesa</vt:lpstr>
      <vt:lpstr>#7 La redistribució concentració de la riquesa</vt:lpstr>
      <vt:lpstr>#8 Noves habilitats</vt:lpstr>
      <vt:lpstr>I per tant…</vt:lpstr>
      <vt:lpstr>Com serà el futur?</vt:lpstr>
      <vt:lpstr>Moltes gràcies!!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Liliana Arroyo</dc:creator>
  <cp:lastModifiedBy>Mireia Herrera</cp:lastModifiedBy>
  <cp:revision>25</cp:revision>
  <dcterms:created xsi:type="dcterms:W3CDTF">2019-10-09T11:15:12Z</dcterms:created>
  <dcterms:modified xsi:type="dcterms:W3CDTF">2019-10-23T10:41:06Z</dcterms:modified>
</cp:coreProperties>
</file>